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25"/>
  </p:notesMasterIdLst>
  <p:handoutMasterIdLst>
    <p:handoutMasterId r:id="rId26"/>
  </p:handoutMasterIdLst>
  <p:sldIdLst>
    <p:sldId id="281" r:id="rId5"/>
    <p:sldId id="272" r:id="rId6"/>
    <p:sldId id="289" r:id="rId7"/>
    <p:sldId id="270" r:id="rId8"/>
    <p:sldId id="376" r:id="rId9"/>
    <p:sldId id="377" r:id="rId10"/>
    <p:sldId id="378" r:id="rId11"/>
    <p:sldId id="295" r:id="rId12"/>
    <p:sldId id="293" r:id="rId13"/>
    <p:sldId id="265" r:id="rId14"/>
    <p:sldId id="291" r:id="rId15"/>
    <p:sldId id="375" r:id="rId16"/>
    <p:sldId id="297" r:id="rId17"/>
    <p:sldId id="301" r:id="rId18"/>
    <p:sldId id="298" r:id="rId19"/>
    <p:sldId id="379" r:id="rId20"/>
    <p:sldId id="380" r:id="rId21"/>
    <p:sldId id="302" r:id="rId22"/>
    <p:sldId id="299" r:id="rId23"/>
    <p:sldId id="284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3725" autoAdjust="0"/>
  </p:normalViewPr>
  <p:slideViewPr>
    <p:cSldViewPr showGuides="1">
      <p:cViewPr varScale="1">
        <p:scale>
          <a:sx n="110" d="100"/>
          <a:sy n="110" d="100"/>
        </p:scale>
        <p:origin x="608" y="184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57EA8-A8CB-4B97-AE36-88FC7A3C27D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98FFB7-FD6B-4BD8-B0C9-CA4169A2581D}">
      <dgm:prSet/>
      <dgm:spPr>
        <a:xfrm>
          <a:off x="329655" y="914578"/>
          <a:ext cx="2966896" cy="1883979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47B22"/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enorite"/>
              <a:ea typeface="+mn-ea"/>
              <a:cs typeface="+mn-cs"/>
            </a:rPr>
            <a:t>Principals will spend the summer preparing for SY2025-26</a:t>
          </a:r>
        </a:p>
      </dgm:t>
    </dgm:pt>
    <dgm:pt modelId="{950EE0D0-80E2-49F3-994F-2E3921FB315C}" type="parTrans" cxnId="{FEBA400C-84DF-423B-B575-BC0B378F6430}">
      <dgm:prSet/>
      <dgm:spPr/>
      <dgm:t>
        <a:bodyPr/>
        <a:lstStyle/>
        <a:p>
          <a:endParaRPr lang="en-US"/>
        </a:p>
      </dgm:t>
    </dgm:pt>
    <dgm:pt modelId="{02329CA9-7D80-4F4B-B5F4-8D42C2AE4C2F}" type="sibTrans" cxnId="{FEBA400C-84DF-423B-B575-BC0B378F6430}">
      <dgm:prSet/>
      <dgm:spPr/>
      <dgm:t>
        <a:bodyPr/>
        <a:lstStyle/>
        <a:p>
          <a:endParaRPr lang="en-US"/>
        </a:p>
      </dgm:t>
    </dgm:pt>
    <dgm:pt modelId="{94F1C6E0-096F-492A-B4E1-7B6D4001B7E5}">
      <dgm:prSet/>
      <dgm:spPr>
        <a:xfrm>
          <a:off x="3955862" y="914578"/>
          <a:ext cx="2966896" cy="1883979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CF4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enorite"/>
              <a:ea typeface="+mn-ea"/>
              <a:cs typeface="+mn-cs"/>
            </a:rPr>
            <a:t>Schools will begin meeting after July 1 to organize their GO Teams for the year</a:t>
          </a:r>
        </a:p>
      </dgm:t>
    </dgm:pt>
    <dgm:pt modelId="{79E27E22-597C-4129-A4A9-578735BB6A85}" type="parTrans" cxnId="{44D66627-35EF-4FAE-9028-4262BD14F64E}">
      <dgm:prSet/>
      <dgm:spPr/>
      <dgm:t>
        <a:bodyPr/>
        <a:lstStyle/>
        <a:p>
          <a:endParaRPr lang="en-US"/>
        </a:p>
      </dgm:t>
    </dgm:pt>
    <dgm:pt modelId="{315A0655-BBEC-4E14-A840-69AAD69ED390}" type="sibTrans" cxnId="{44D66627-35EF-4FAE-9028-4262BD14F64E}">
      <dgm:prSet/>
      <dgm:spPr/>
      <dgm:t>
        <a:bodyPr/>
        <a:lstStyle/>
        <a:p>
          <a:endParaRPr lang="en-US"/>
        </a:p>
      </dgm:t>
    </dgm:pt>
    <dgm:pt modelId="{42453601-FF84-4198-A2D2-B657E77A0010}">
      <dgm:prSet/>
      <dgm:spPr>
        <a:xfrm>
          <a:off x="7582070" y="914578"/>
          <a:ext cx="2966896" cy="1883979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83A9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enorite"/>
              <a:ea typeface="+mn-ea"/>
              <a:cs typeface="+mn-cs"/>
            </a:rPr>
            <a:t>During the first business meeting in Fall 2025, principal and GO Teams will review strategic priorities and metrics for the year</a:t>
          </a:r>
        </a:p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enorite"/>
            <a:ea typeface="+mn-ea"/>
            <a:cs typeface="+mn-cs"/>
          </a:endParaRPr>
        </a:p>
      </dgm:t>
    </dgm:pt>
    <dgm:pt modelId="{11514F74-DC2A-421E-958E-9B75DCABBE2C}" type="parTrans" cxnId="{D77387F7-7BAC-40EB-92A5-2A56CB6A0A0F}">
      <dgm:prSet/>
      <dgm:spPr/>
      <dgm:t>
        <a:bodyPr/>
        <a:lstStyle/>
        <a:p>
          <a:endParaRPr lang="en-US"/>
        </a:p>
      </dgm:t>
    </dgm:pt>
    <dgm:pt modelId="{2A4380EF-DFFB-4E6E-A27D-F75659ED6F58}" type="sibTrans" cxnId="{D77387F7-7BAC-40EB-92A5-2A56CB6A0A0F}">
      <dgm:prSet/>
      <dgm:spPr/>
      <dgm:t>
        <a:bodyPr/>
        <a:lstStyle/>
        <a:p>
          <a:endParaRPr lang="en-US"/>
        </a:p>
      </dgm:t>
    </dgm:pt>
    <dgm:pt modelId="{0564E5EF-5B36-494C-A6C0-23CFB55B7BCC}" type="pres">
      <dgm:prSet presAssocID="{AD357EA8-A8CB-4B97-AE36-88FC7A3C27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DF30B4-497D-4F6D-9D73-6DD5783129BA}" type="pres">
      <dgm:prSet presAssocID="{B698FFB7-FD6B-4BD8-B0C9-CA4169A2581D}" presName="hierRoot1" presStyleCnt="0"/>
      <dgm:spPr/>
    </dgm:pt>
    <dgm:pt modelId="{B3119F31-75F2-4AAF-8BC5-D071DA356600}" type="pres">
      <dgm:prSet presAssocID="{B698FFB7-FD6B-4BD8-B0C9-CA4169A2581D}" presName="composite" presStyleCnt="0"/>
      <dgm:spPr/>
    </dgm:pt>
    <dgm:pt modelId="{F3A135DB-2376-4E3B-A20A-41984A2C6E6D}" type="pres">
      <dgm:prSet presAssocID="{B698FFB7-FD6B-4BD8-B0C9-CA4169A2581D}" presName="background" presStyleLbl="node0" presStyleIdx="0" presStyleCnt="3"/>
      <dgm:spPr>
        <a:xfrm>
          <a:off x="0" y="601405"/>
          <a:ext cx="2966896" cy="1883979"/>
        </a:xfrm>
        <a:prstGeom prst="roundRect">
          <a:avLst>
            <a:gd name="adj" fmla="val 10000"/>
          </a:avLst>
        </a:prstGeom>
        <a:solidFill>
          <a:srgbClr val="F3CF4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A82B6CE-D09A-4090-AE86-805DDA5FD9D1}" type="pres">
      <dgm:prSet presAssocID="{B698FFB7-FD6B-4BD8-B0C9-CA4169A2581D}" presName="text" presStyleLbl="fgAcc0" presStyleIdx="0" presStyleCnt="3">
        <dgm:presLayoutVars>
          <dgm:chPref val="3"/>
        </dgm:presLayoutVars>
      </dgm:prSet>
      <dgm:spPr/>
    </dgm:pt>
    <dgm:pt modelId="{9538D900-7AE8-458D-A772-4AD773D1EAC8}" type="pres">
      <dgm:prSet presAssocID="{B698FFB7-FD6B-4BD8-B0C9-CA4169A2581D}" presName="hierChild2" presStyleCnt="0"/>
      <dgm:spPr/>
    </dgm:pt>
    <dgm:pt modelId="{171B1F7F-308A-4D14-973E-1576E2F58C30}" type="pres">
      <dgm:prSet presAssocID="{94F1C6E0-096F-492A-B4E1-7B6D4001B7E5}" presName="hierRoot1" presStyleCnt="0"/>
      <dgm:spPr/>
    </dgm:pt>
    <dgm:pt modelId="{2E5E3512-2441-4FFF-9678-0DCC32A31043}" type="pres">
      <dgm:prSet presAssocID="{94F1C6E0-096F-492A-B4E1-7B6D4001B7E5}" presName="composite" presStyleCnt="0"/>
      <dgm:spPr/>
    </dgm:pt>
    <dgm:pt modelId="{60F45E52-7DB8-499D-BC6D-774E123989C7}" type="pres">
      <dgm:prSet presAssocID="{94F1C6E0-096F-492A-B4E1-7B6D4001B7E5}" presName="background" presStyleLbl="node0" presStyleIdx="1" presStyleCnt="3"/>
      <dgm:spPr>
        <a:xfrm>
          <a:off x="3626207" y="601405"/>
          <a:ext cx="2966896" cy="1883979"/>
        </a:xfrm>
        <a:prstGeom prst="roundRect">
          <a:avLst>
            <a:gd name="adj" fmla="val 10000"/>
          </a:avLst>
        </a:prstGeom>
        <a:solidFill>
          <a:srgbClr val="0083A9"/>
        </a:solidFill>
        <a:ln w="1905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6E9DAE2-B9E4-4613-8034-2724F6BCF6F4}" type="pres">
      <dgm:prSet presAssocID="{94F1C6E0-096F-492A-B4E1-7B6D4001B7E5}" presName="text" presStyleLbl="fgAcc0" presStyleIdx="1" presStyleCnt="3">
        <dgm:presLayoutVars>
          <dgm:chPref val="3"/>
        </dgm:presLayoutVars>
      </dgm:prSet>
      <dgm:spPr/>
    </dgm:pt>
    <dgm:pt modelId="{9C44DE81-99CF-4191-8F4B-2C507C998003}" type="pres">
      <dgm:prSet presAssocID="{94F1C6E0-096F-492A-B4E1-7B6D4001B7E5}" presName="hierChild2" presStyleCnt="0"/>
      <dgm:spPr/>
    </dgm:pt>
    <dgm:pt modelId="{A5EFB6B8-B33A-436B-A5F7-9E81C7231F89}" type="pres">
      <dgm:prSet presAssocID="{42453601-FF84-4198-A2D2-B657E77A0010}" presName="hierRoot1" presStyleCnt="0"/>
      <dgm:spPr/>
    </dgm:pt>
    <dgm:pt modelId="{42AEAB1D-71EB-4497-AB11-4277E8816DBC}" type="pres">
      <dgm:prSet presAssocID="{42453601-FF84-4198-A2D2-B657E77A0010}" presName="composite" presStyleCnt="0"/>
      <dgm:spPr/>
    </dgm:pt>
    <dgm:pt modelId="{C634EFCA-5B75-462F-8D79-2CB1151656F3}" type="pres">
      <dgm:prSet presAssocID="{42453601-FF84-4198-A2D2-B657E77A0010}" presName="background" presStyleLbl="node0" presStyleIdx="2" presStyleCnt="3"/>
      <dgm:spPr>
        <a:xfrm>
          <a:off x="7252414" y="601405"/>
          <a:ext cx="2966896" cy="1883979"/>
        </a:xfrm>
        <a:prstGeom prst="roundRect">
          <a:avLst>
            <a:gd name="adj" fmla="val 10000"/>
          </a:avLst>
        </a:prstGeom>
        <a:solidFill>
          <a:srgbClr val="D47B22"/>
        </a:solidFill>
        <a:ln w="1905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A79D47D-CEE6-40ED-BD6A-44FF56310EDF}" type="pres">
      <dgm:prSet presAssocID="{42453601-FF84-4198-A2D2-B657E77A0010}" presName="text" presStyleLbl="fgAcc0" presStyleIdx="2" presStyleCnt="3">
        <dgm:presLayoutVars>
          <dgm:chPref val="3"/>
        </dgm:presLayoutVars>
      </dgm:prSet>
      <dgm:spPr/>
    </dgm:pt>
    <dgm:pt modelId="{B3B3220A-5316-4E39-8143-8E842F6C7F46}" type="pres">
      <dgm:prSet presAssocID="{42453601-FF84-4198-A2D2-B657E77A0010}" presName="hierChild2" presStyleCnt="0"/>
      <dgm:spPr/>
    </dgm:pt>
  </dgm:ptLst>
  <dgm:cxnLst>
    <dgm:cxn modelId="{FEBA400C-84DF-423B-B575-BC0B378F6430}" srcId="{AD357EA8-A8CB-4B97-AE36-88FC7A3C27DA}" destId="{B698FFB7-FD6B-4BD8-B0C9-CA4169A2581D}" srcOrd="0" destOrd="0" parTransId="{950EE0D0-80E2-49F3-994F-2E3921FB315C}" sibTransId="{02329CA9-7D80-4F4B-B5F4-8D42C2AE4C2F}"/>
    <dgm:cxn modelId="{44D66627-35EF-4FAE-9028-4262BD14F64E}" srcId="{AD357EA8-A8CB-4B97-AE36-88FC7A3C27DA}" destId="{94F1C6E0-096F-492A-B4E1-7B6D4001B7E5}" srcOrd="1" destOrd="0" parTransId="{79E27E22-597C-4129-A4A9-578735BB6A85}" sibTransId="{315A0655-BBEC-4E14-A840-69AAD69ED390}"/>
    <dgm:cxn modelId="{B2037D40-C4A1-4F92-9F31-6DB8FD347D98}" type="presOf" srcId="{94F1C6E0-096F-492A-B4E1-7B6D4001B7E5}" destId="{56E9DAE2-B9E4-4613-8034-2724F6BCF6F4}" srcOrd="0" destOrd="0" presId="urn:microsoft.com/office/officeart/2005/8/layout/hierarchy1"/>
    <dgm:cxn modelId="{F8903A59-CB65-43A3-B84C-C48F74EE7710}" type="presOf" srcId="{42453601-FF84-4198-A2D2-B657E77A0010}" destId="{5A79D47D-CEE6-40ED-BD6A-44FF56310EDF}" srcOrd="0" destOrd="0" presId="urn:microsoft.com/office/officeart/2005/8/layout/hierarchy1"/>
    <dgm:cxn modelId="{1CE84895-3DC2-4427-8225-CF2C2050F8E1}" type="presOf" srcId="{AD357EA8-A8CB-4B97-AE36-88FC7A3C27DA}" destId="{0564E5EF-5B36-494C-A6C0-23CFB55B7BCC}" srcOrd="0" destOrd="0" presId="urn:microsoft.com/office/officeart/2005/8/layout/hierarchy1"/>
    <dgm:cxn modelId="{16AAD8C6-0B02-4E09-9B7D-C2AC4E6452DB}" type="presOf" srcId="{B698FFB7-FD6B-4BD8-B0C9-CA4169A2581D}" destId="{FA82B6CE-D09A-4090-AE86-805DDA5FD9D1}" srcOrd="0" destOrd="0" presId="urn:microsoft.com/office/officeart/2005/8/layout/hierarchy1"/>
    <dgm:cxn modelId="{D77387F7-7BAC-40EB-92A5-2A56CB6A0A0F}" srcId="{AD357EA8-A8CB-4B97-AE36-88FC7A3C27DA}" destId="{42453601-FF84-4198-A2D2-B657E77A0010}" srcOrd="2" destOrd="0" parTransId="{11514F74-DC2A-421E-958E-9B75DCABBE2C}" sibTransId="{2A4380EF-DFFB-4E6E-A27D-F75659ED6F58}"/>
    <dgm:cxn modelId="{472C0629-67F2-488B-88C2-B4882D7A86B9}" type="presParOf" srcId="{0564E5EF-5B36-494C-A6C0-23CFB55B7BCC}" destId="{B6DF30B4-497D-4F6D-9D73-6DD5783129BA}" srcOrd="0" destOrd="0" presId="urn:microsoft.com/office/officeart/2005/8/layout/hierarchy1"/>
    <dgm:cxn modelId="{A9C9C277-351C-4DF0-A30B-CA490AEA4E86}" type="presParOf" srcId="{B6DF30B4-497D-4F6D-9D73-6DD5783129BA}" destId="{B3119F31-75F2-4AAF-8BC5-D071DA356600}" srcOrd="0" destOrd="0" presId="urn:microsoft.com/office/officeart/2005/8/layout/hierarchy1"/>
    <dgm:cxn modelId="{5B51B501-7A14-4E9A-ACC5-66323CD28ED5}" type="presParOf" srcId="{B3119F31-75F2-4AAF-8BC5-D071DA356600}" destId="{F3A135DB-2376-4E3B-A20A-41984A2C6E6D}" srcOrd="0" destOrd="0" presId="urn:microsoft.com/office/officeart/2005/8/layout/hierarchy1"/>
    <dgm:cxn modelId="{84F6E60E-642C-4FB3-95CE-A86CA977D7D1}" type="presParOf" srcId="{B3119F31-75F2-4AAF-8BC5-D071DA356600}" destId="{FA82B6CE-D09A-4090-AE86-805DDA5FD9D1}" srcOrd="1" destOrd="0" presId="urn:microsoft.com/office/officeart/2005/8/layout/hierarchy1"/>
    <dgm:cxn modelId="{745D4AE8-4B6E-4138-A737-C5E2AAB84A71}" type="presParOf" srcId="{B6DF30B4-497D-4F6D-9D73-6DD5783129BA}" destId="{9538D900-7AE8-458D-A772-4AD773D1EAC8}" srcOrd="1" destOrd="0" presId="urn:microsoft.com/office/officeart/2005/8/layout/hierarchy1"/>
    <dgm:cxn modelId="{27E458A1-AA48-44FD-A053-730C8DB700FF}" type="presParOf" srcId="{0564E5EF-5B36-494C-A6C0-23CFB55B7BCC}" destId="{171B1F7F-308A-4D14-973E-1576E2F58C30}" srcOrd="1" destOrd="0" presId="urn:microsoft.com/office/officeart/2005/8/layout/hierarchy1"/>
    <dgm:cxn modelId="{42DD6B38-1B9A-4F52-88BF-7FBA4CC35710}" type="presParOf" srcId="{171B1F7F-308A-4D14-973E-1576E2F58C30}" destId="{2E5E3512-2441-4FFF-9678-0DCC32A31043}" srcOrd="0" destOrd="0" presId="urn:microsoft.com/office/officeart/2005/8/layout/hierarchy1"/>
    <dgm:cxn modelId="{FC3E2EE8-952A-42BD-8309-B0DB23B8E73D}" type="presParOf" srcId="{2E5E3512-2441-4FFF-9678-0DCC32A31043}" destId="{60F45E52-7DB8-499D-BC6D-774E123989C7}" srcOrd="0" destOrd="0" presId="urn:microsoft.com/office/officeart/2005/8/layout/hierarchy1"/>
    <dgm:cxn modelId="{1EC19C74-B147-4B4A-8DDC-7D0377BA99D9}" type="presParOf" srcId="{2E5E3512-2441-4FFF-9678-0DCC32A31043}" destId="{56E9DAE2-B9E4-4613-8034-2724F6BCF6F4}" srcOrd="1" destOrd="0" presId="urn:microsoft.com/office/officeart/2005/8/layout/hierarchy1"/>
    <dgm:cxn modelId="{89461328-757C-4DC1-AA86-8B60C0CCE67D}" type="presParOf" srcId="{171B1F7F-308A-4D14-973E-1576E2F58C30}" destId="{9C44DE81-99CF-4191-8F4B-2C507C998003}" srcOrd="1" destOrd="0" presId="urn:microsoft.com/office/officeart/2005/8/layout/hierarchy1"/>
    <dgm:cxn modelId="{309614B3-8992-4DAE-B912-E97070E4D4FB}" type="presParOf" srcId="{0564E5EF-5B36-494C-A6C0-23CFB55B7BCC}" destId="{A5EFB6B8-B33A-436B-A5F7-9E81C7231F89}" srcOrd="2" destOrd="0" presId="urn:microsoft.com/office/officeart/2005/8/layout/hierarchy1"/>
    <dgm:cxn modelId="{9EB57403-C562-478D-94C2-0B6ADC351694}" type="presParOf" srcId="{A5EFB6B8-B33A-436B-A5F7-9E81C7231F89}" destId="{42AEAB1D-71EB-4497-AB11-4277E8816DBC}" srcOrd="0" destOrd="0" presId="urn:microsoft.com/office/officeart/2005/8/layout/hierarchy1"/>
    <dgm:cxn modelId="{63D95841-EB5E-497A-BA66-D304D72894B6}" type="presParOf" srcId="{42AEAB1D-71EB-4497-AB11-4277E8816DBC}" destId="{C634EFCA-5B75-462F-8D79-2CB1151656F3}" srcOrd="0" destOrd="0" presId="urn:microsoft.com/office/officeart/2005/8/layout/hierarchy1"/>
    <dgm:cxn modelId="{D45E642A-630F-44E5-9DED-403DEE0EF2C2}" type="presParOf" srcId="{42AEAB1D-71EB-4497-AB11-4277E8816DBC}" destId="{5A79D47D-CEE6-40ED-BD6A-44FF56310EDF}" srcOrd="1" destOrd="0" presId="urn:microsoft.com/office/officeart/2005/8/layout/hierarchy1"/>
    <dgm:cxn modelId="{58840CDD-15DA-4E4D-8C39-FE23428EBBE9}" type="presParOf" srcId="{A5EFB6B8-B33A-436B-A5F7-9E81C7231F89}" destId="{B3B3220A-5316-4E39-8143-8E842F6C7F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35DB-2376-4E3B-A20A-41984A2C6E6D}">
      <dsp:nvSpPr>
        <dsp:cNvPr id="0" name=""/>
        <dsp:cNvSpPr/>
      </dsp:nvSpPr>
      <dsp:spPr>
        <a:xfrm>
          <a:off x="0" y="601249"/>
          <a:ext cx="2966124" cy="1883488"/>
        </a:xfrm>
        <a:prstGeom prst="roundRect">
          <a:avLst>
            <a:gd name="adj" fmla="val 10000"/>
          </a:avLst>
        </a:prstGeom>
        <a:solidFill>
          <a:srgbClr val="F3CF4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82B6CE-D09A-4090-AE86-805DDA5FD9D1}">
      <dsp:nvSpPr>
        <dsp:cNvPr id="0" name=""/>
        <dsp:cNvSpPr/>
      </dsp:nvSpPr>
      <dsp:spPr>
        <a:xfrm>
          <a:off x="329569" y="914340"/>
          <a:ext cx="2966124" cy="1883488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47B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enorite"/>
              <a:ea typeface="+mn-ea"/>
              <a:cs typeface="+mn-cs"/>
            </a:rPr>
            <a:t>Principals will spend the summer preparing for SY2025-26</a:t>
          </a:r>
        </a:p>
      </dsp:txBody>
      <dsp:txXfrm>
        <a:off x="384734" y="969505"/>
        <a:ext cx="2855794" cy="1773158"/>
      </dsp:txXfrm>
    </dsp:sp>
    <dsp:sp modelId="{60F45E52-7DB8-499D-BC6D-774E123989C7}">
      <dsp:nvSpPr>
        <dsp:cNvPr id="0" name=""/>
        <dsp:cNvSpPr/>
      </dsp:nvSpPr>
      <dsp:spPr>
        <a:xfrm>
          <a:off x="3625263" y="601249"/>
          <a:ext cx="2966124" cy="1883488"/>
        </a:xfrm>
        <a:prstGeom prst="roundRect">
          <a:avLst>
            <a:gd name="adj" fmla="val 10000"/>
          </a:avLst>
        </a:prstGeom>
        <a:solidFill>
          <a:srgbClr val="0083A9"/>
        </a:solidFill>
        <a:ln w="1905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E9DAE2-B9E4-4613-8034-2724F6BCF6F4}">
      <dsp:nvSpPr>
        <dsp:cNvPr id="0" name=""/>
        <dsp:cNvSpPr/>
      </dsp:nvSpPr>
      <dsp:spPr>
        <a:xfrm>
          <a:off x="3954832" y="914340"/>
          <a:ext cx="2966124" cy="1883488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CF4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enorite"/>
              <a:ea typeface="+mn-ea"/>
              <a:cs typeface="+mn-cs"/>
            </a:rPr>
            <a:t>Schools will begin meeting after July 1 to organize their GO Teams for the year</a:t>
          </a:r>
        </a:p>
      </dsp:txBody>
      <dsp:txXfrm>
        <a:off x="4009997" y="969505"/>
        <a:ext cx="2855794" cy="1773158"/>
      </dsp:txXfrm>
    </dsp:sp>
    <dsp:sp modelId="{C634EFCA-5B75-462F-8D79-2CB1151656F3}">
      <dsp:nvSpPr>
        <dsp:cNvPr id="0" name=""/>
        <dsp:cNvSpPr/>
      </dsp:nvSpPr>
      <dsp:spPr>
        <a:xfrm>
          <a:off x="7250526" y="601249"/>
          <a:ext cx="2966124" cy="1883488"/>
        </a:xfrm>
        <a:prstGeom prst="roundRect">
          <a:avLst>
            <a:gd name="adj" fmla="val 10000"/>
          </a:avLst>
        </a:prstGeom>
        <a:solidFill>
          <a:srgbClr val="D47B22"/>
        </a:solidFill>
        <a:ln w="1905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79D47D-CEE6-40ED-BD6A-44FF56310EDF}">
      <dsp:nvSpPr>
        <dsp:cNvPr id="0" name=""/>
        <dsp:cNvSpPr/>
      </dsp:nvSpPr>
      <dsp:spPr>
        <a:xfrm>
          <a:off x="7580095" y="914340"/>
          <a:ext cx="2966124" cy="1883488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83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enorite"/>
              <a:ea typeface="+mn-ea"/>
              <a:cs typeface="+mn-cs"/>
            </a:rPr>
            <a:t>During the first business meeting in Fall 2025, principal and GO Teams will review strategic priorities and metrics for the year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enorite"/>
            <a:ea typeface="+mn-ea"/>
            <a:cs typeface="+mn-cs"/>
          </a:endParaRPr>
        </a:p>
      </dsp:txBody>
      <dsp:txXfrm>
        <a:off x="7635260" y="969505"/>
        <a:ext cx="2855794" cy="1773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5/6/25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5/6/25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9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7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9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85" y="3900518"/>
            <a:ext cx="2959226" cy="2958455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399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399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399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73" y="879064"/>
            <a:ext cx="4940190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399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253" y="2300156"/>
            <a:ext cx="3035686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799" spc="0" baseline="0" dirty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253" y="2799146"/>
            <a:ext cx="3035686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664" indent="-285664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8183" y="2300156"/>
            <a:ext cx="3035686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799" spc="0" baseline="0" dirty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8182" y="2799146"/>
            <a:ext cx="3049834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664" indent="-285664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4886" y="2300156"/>
            <a:ext cx="3035686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799" spc="0" baseline="0" dirty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886" y="2799146"/>
            <a:ext cx="3035686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664" indent="-285664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855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21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5/6/25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1" y="2188029"/>
            <a:ext cx="3757613" cy="2481941"/>
          </a:xfrm>
        </p:spPr>
        <p:txBody>
          <a:bodyPr>
            <a:normAutofit fontScale="90000"/>
          </a:bodyPr>
          <a:lstStyle/>
          <a:p>
            <a:r>
              <a:rPr lang="en-US" dirty="0"/>
              <a:t>GO Team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1" y="4984334"/>
            <a:ext cx="3757612" cy="609600"/>
          </a:xfrm>
        </p:spPr>
        <p:txBody>
          <a:bodyPr/>
          <a:lstStyle/>
          <a:p>
            <a:r>
              <a:rPr lang="en-US" sz="2000" dirty="0">
                <a:solidFill>
                  <a:schemeClr val="accent5"/>
                </a:solidFill>
              </a:rPr>
              <a:t>April 17,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A94CDC-0593-F75E-139D-E7603E2CF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1" y="1295400"/>
            <a:ext cx="3757612" cy="609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Dunbar Elementary School 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79274"/>
              </p:ext>
            </p:extLst>
          </p:nvPr>
        </p:nvGraphicFramePr>
        <p:xfrm>
          <a:off x="1737943" y="2171828"/>
          <a:ext cx="8742096" cy="4096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22">
                <a:tc>
                  <a:txBody>
                    <a:bodyPr/>
                    <a:lstStyle/>
                    <a:p>
                      <a:pPr marL="7404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Strengths</a:t>
                      </a:r>
                      <a:r>
                        <a:rPr sz="19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279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623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Opportunities</a:t>
                      </a:r>
                      <a:r>
                        <a:rPr sz="19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279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045">
                <a:tc>
                  <a:txBody>
                    <a:bodyPr/>
                    <a:lstStyle/>
                    <a:p>
                      <a:pPr marL="66675" marR="1447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133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02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045">
                <a:tc>
                  <a:txBody>
                    <a:bodyPr/>
                    <a:lstStyle/>
                    <a:p>
                      <a:pPr marL="66675" marR="2838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91465" algn="just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pPr marL="66675" marR="1841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981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37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025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0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134035" y="194787"/>
            <a:ext cx="6301791" cy="617906"/>
          </a:xfrm>
          <a:custGeom>
            <a:avLst/>
            <a:gdLst/>
            <a:ahLst/>
            <a:cxnLst/>
            <a:rect l="l" t="t" r="r" b="b"/>
            <a:pathLst>
              <a:path w="4727575" h="463550">
                <a:moveTo>
                  <a:pt x="4727077" y="463328"/>
                </a:moveTo>
                <a:lnTo>
                  <a:pt x="0" y="463328"/>
                </a:lnTo>
                <a:lnTo>
                  <a:pt x="0" y="0"/>
                </a:lnTo>
                <a:lnTo>
                  <a:pt x="4727077" y="0"/>
                </a:lnTo>
                <a:lnTo>
                  <a:pt x="4727077" y="46332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0" name="object 10"/>
          <p:cNvSpPr txBox="1"/>
          <p:nvPr/>
        </p:nvSpPr>
        <p:spPr>
          <a:xfrm>
            <a:off x="3592386" y="161739"/>
            <a:ext cx="5385090" cy="386329"/>
          </a:xfrm>
          <a:prstGeom prst="rect">
            <a:avLst/>
          </a:prstGeom>
        </p:spPr>
        <p:txBody>
          <a:bodyPr vert="horz" wrap="square" lIns="0" tIns="16929" rIns="0" bIns="0" rtlCol="0">
            <a:spAutoFit/>
          </a:bodyPr>
          <a:lstStyle/>
          <a:p>
            <a:pPr marL="16928">
              <a:spcBef>
                <a:spcPts val="133"/>
              </a:spcBef>
            </a:pPr>
            <a:r>
              <a:rPr sz="2399" b="1" spc="-13">
                <a:solidFill>
                  <a:srgbClr val="FFFFFF"/>
                </a:solidFill>
                <a:latin typeface="Arial"/>
                <a:cs typeface="Arial"/>
              </a:rPr>
              <a:t>ACTIVITY:</a:t>
            </a:r>
            <a:r>
              <a:rPr sz="2399" b="1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99" b="1">
                <a:solidFill>
                  <a:srgbClr val="FFFFFF"/>
                </a:solidFill>
                <a:latin typeface="Arial"/>
                <a:cs typeface="Arial"/>
              </a:rPr>
              <a:t>Strengths</a:t>
            </a:r>
            <a:r>
              <a:rPr sz="2399" b="1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99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399" b="1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99" b="1" spc="-13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endParaRPr sz="2399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2812" y="1065596"/>
            <a:ext cx="9688357" cy="744346"/>
          </a:xfrm>
          <a:prstGeom prst="rect">
            <a:avLst/>
          </a:prstGeom>
          <a:solidFill>
            <a:srgbClr val="009999">
              <a:alpha val="25881"/>
            </a:srgbClr>
          </a:solidFill>
          <a:ln w="50799">
            <a:solidFill>
              <a:srgbClr val="009999"/>
            </a:solidFill>
          </a:ln>
        </p:spPr>
        <p:txBody>
          <a:bodyPr vert="horz" wrap="square" lIns="0" tIns="168441" rIns="0" bIns="0" rtlCol="0">
            <a:spAutoFit/>
          </a:bodyPr>
          <a:lstStyle/>
          <a:p>
            <a:pPr marL="1936544" marR="243761" indent="-1686012">
              <a:spcBef>
                <a:spcPts val="1325"/>
              </a:spcBef>
            </a:pPr>
            <a:r>
              <a:rPr lang="en-US" sz="1866" dirty="0">
                <a:latin typeface="Arial"/>
                <a:cs typeface="Arial"/>
              </a:rPr>
              <a:t>Based on your discussion about the school data, </a:t>
            </a:r>
            <a:r>
              <a:rPr sz="1866" dirty="0">
                <a:latin typeface="Arial"/>
                <a:cs typeface="Arial"/>
              </a:rPr>
              <a:t>determine</a:t>
            </a:r>
            <a:r>
              <a:rPr sz="1866" spc="-27" dirty="0">
                <a:latin typeface="Arial"/>
                <a:cs typeface="Arial"/>
              </a:rPr>
              <a:t> </a:t>
            </a:r>
            <a:r>
              <a:rPr sz="1866" dirty="0">
                <a:latin typeface="Arial"/>
                <a:cs typeface="Arial"/>
              </a:rPr>
              <a:t>point</a:t>
            </a:r>
            <a:r>
              <a:rPr lang="en-US" sz="1866" dirty="0">
                <a:latin typeface="Arial"/>
                <a:cs typeface="Arial"/>
              </a:rPr>
              <a:t> </a:t>
            </a:r>
            <a:r>
              <a:rPr sz="1866" dirty="0">
                <a:latin typeface="Arial"/>
                <a:cs typeface="Arial"/>
              </a:rPr>
              <a:t>of</a:t>
            </a:r>
            <a:r>
              <a:rPr lang="en-US" sz="1866" spc="-20" dirty="0">
                <a:latin typeface="Arial"/>
                <a:cs typeface="Arial"/>
              </a:rPr>
              <a:t> </a:t>
            </a:r>
            <a:r>
              <a:rPr sz="1866" dirty="0">
                <a:latin typeface="Arial"/>
                <a:cs typeface="Arial"/>
              </a:rPr>
              <a:t>strength</a:t>
            </a:r>
            <a:r>
              <a:rPr sz="1866" spc="-27" dirty="0">
                <a:latin typeface="Arial"/>
                <a:cs typeface="Arial"/>
              </a:rPr>
              <a:t> </a:t>
            </a:r>
            <a:r>
              <a:rPr sz="1866" dirty="0">
                <a:latin typeface="Arial"/>
                <a:cs typeface="Arial"/>
              </a:rPr>
              <a:t>and</a:t>
            </a:r>
            <a:r>
              <a:rPr sz="1866" spc="-27" dirty="0">
                <a:latin typeface="Arial"/>
                <a:cs typeface="Arial"/>
              </a:rPr>
              <a:t> </a:t>
            </a:r>
            <a:r>
              <a:rPr lang="en-US" sz="1866" dirty="0">
                <a:latin typeface="Arial"/>
                <a:cs typeface="Arial"/>
              </a:rPr>
              <a:t>opportunities</a:t>
            </a:r>
            <a:r>
              <a:rPr sz="1866" spc="-20" dirty="0">
                <a:latin typeface="Arial"/>
                <a:cs typeface="Arial"/>
              </a:rPr>
              <a:t> </a:t>
            </a:r>
            <a:r>
              <a:rPr sz="1866" spc="-33" dirty="0">
                <a:latin typeface="Arial"/>
                <a:cs typeface="Arial"/>
              </a:rPr>
              <a:t>for </a:t>
            </a:r>
            <a:r>
              <a:rPr sz="1866" dirty="0">
                <a:latin typeface="Arial"/>
                <a:cs typeface="Arial"/>
              </a:rPr>
              <a:t>improvement</a:t>
            </a:r>
            <a:r>
              <a:rPr sz="1866" spc="-47" dirty="0">
                <a:latin typeface="Arial"/>
                <a:cs typeface="Arial"/>
              </a:rPr>
              <a:t> </a:t>
            </a:r>
            <a:r>
              <a:rPr sz="1866" dirty="0">
                <a:latin typeface="Arial"/>
                <a:cs typeface="Arial"/>
              </a:rPr>
              <a:t>and</a:t>
            </a:r>
            <a:r>
              <a:rPr sz="1866" spc="-33" dirty="0">
                <a:latin typeface="Arial"/>
                <a:cs typeface="Arial"/>
              </a:rPr>
              <a:t> </a:t>
            </a:r>
            <a:r>
              <a:rPr sz="1866" dirty="0">
                <a:latin typeface="Arial"/>
                <a:cs typeface="Arial"/>
              </a:rPr>
              <a:t>summarize</a:t>
            </a:r>
            <a:r>
              <a:rPr sz="1866" spc="-33" dirty="0">
                <a:latin typeface="Arial"/>
                <a:cs typeface="Arial"/>
              </a:rPr>
              <a:t> </a:t>
            </a:r>
            <a:r>
              <a:rPr sz="1866" spc="-13" dirty="0">
                <a:latin typeface="Arial"/>
                <a:cs typeface="Arial"/>
              </a:rPr>
              <a:t>them</a:t>
            </a:r>
            <a:r>
              <a:rPr lang="en-US" sz="1866" spc="-13" dirty="0">
                <a:latin typeface="Arial"/>
                <a:cs typeface="Arial"/>
              </a:rPr>
              <a:t> below</a:t>
            </a:r>
            <a:r>
              <a:rPr sz="1866" spc="-13" dirty="0">
                <a:latin typeface="Arial"/>
                <a:cs typeface="Arial"/>
              </a:rPr>
              <a:t>.</a:t>
            </a:r>
            <a:endParaRPr sz="1866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CF8E-6FCD-4746-6E4A-20CB4E8EE587}"/>
              </a:ext>
            </a:extLst>
          </p:cNvPr>
          <p:cNvSpPr txBox="1"/>
          <p:nvPr/>
        </p:nvSpPr>
        <p:spPr>
          <a:xfrm rot="20480130">
            <a:off x="3537643" y="3707538"/>
            <a:ext cx="5210723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b="1" dirty="0">
                <a:solidFill>
                  <a:srgbClr val="FF0000"/>
                </a:solidFill>
              </a:rPr>
              <a:t>Group Discussion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35779-09DF-FCFD-2E67-0866A1F5D73E}"/>
              </a:ext>
            </a:extLst>
          </p:cNvPr>
          <p:cNvSpPr txBox="1"/>
          <p:nvPr/>
        </p:nvSpPr>
        <p:spPr>
          <a:xfrm>
            <a:off x="3060156" y="3244382"/>
            <a:ext cx="6120314" cy="4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9" dirty="0"/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5AB1D-BB44-B854-F1BE-1B8C46B70E9F}"/>
              </a:ext>
            </a:extLst>
          </p:cNvPr>
          <p:cNvSpPr txBox="1"/>
          <p:nvPr/>
        </p:nvSpPr>
        <p:spPr>
          <a:xfrm>
            <a:off x="3060156" y="3244382"/>
            <a:ext cx="6120314" cy="4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9" dirty="0"/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F427B0E-DA6A-1C18-1166-0D5614C37953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34164726"/>
              </p:ext>
            </p:extLst>
          </p:nvPr>
        </p:nvGraphicFramePr>
        <p:xfrm>
          <a:off x="2436812" y="3048000"/>
          <a:ext cx="8915400" cy="24384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20202">
                  <a:extLst>
                    <a:ext uri="{9D8B030D-6E8A-4147-A177-3AD203B41FA5}">
                      <a16:colId xmlns:a16="http://schemas.microsoft.com/office/drawing/2014/main" val="3224516321"/>
                    </a:ext>
                  </a:extLst>
                </a:gridCol>
                <a:gridCol w="8295198">
                  <a:extLst>
                    <a:ext uri="{9D8B030D-6E8A-4147-A177-3AD203B41FA5}">
                      <a16:colId xmlns:a16="http://schemas.microsoft.com/office/drawing/2014/main" val="405354407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9191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7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3081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769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AB88A2-F3BD-6FE0-9654-38C55917036F}"/>
              </a:ext>
            </a:extLst>
          </p:cNvPr>
          <p:cNvSpPr txBox="1"/>
          <p:nvPr/>
        </p:nvSpPr>
        <p:spPr>
          <a:xfrm>
            <a:off x="2055812" y="381000"/>
            <a:ext cx="96774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u="sng" dirty="0">
                <a:solidFill>
                  <a:schemeClr val="accent6"/>
                </a:solidFill>
                <a:latin typeface="+mj-lt"/>
              </a:rPr>
              <a:t>Needs Assessment: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4C6BE-B0DE-6DBE-78D0-76D16779D0A4}"/>
              </a:ext>
            </a:extLst>
          </p:cNvPr>
          <p:cNvSpPr txBox="1"/>
          <p:nvPr/>
        </p:nvSpPr>
        <p:spPr>
          <a:xfrm>
            <a:off x="2055812" y="12954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tabLst>
                <a:tab pos="241300" algn="l"/>
                <a:tab pos="241935" algn="l"/>
              </a:tabLst>
            </a:pPr>
            <a:r>
              <a:rPr lang="en-US" sz="2400" dirty="0">
                <a:latin typeface="Arial"/>
                <a:cs typeface="Arial"/>
              </a:rPr>
              <a:t>Based on your responses for strengths</a:t>
            </a:r>
            <a:r>
              <a:rPr lang="en-US" sz="2400" spc="-27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27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opportunities, what must be true for (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INSERT SCHOOL</a:t>
            </a:r>
            <a:r>
              <a:rPr lang="en-US" sz="2400" dirty="0">
                <a:latin typeface="Arial"/>
                <a:cs typeface="Arial"/>
              </a:rPr>
              <a:t>) to Achieve Excellence:</a:t>
            </a:r>
          </a:p>
        </p:txBody>
      </p:sp>
    </p:spTree>
    <p:extLst>
      <p:ext uri="{BB962C8B-B14F-4D97-AF65-F5344CB8AC3E}">
        <p14:creationId xmlns:p14="http://schemas.microsoft.com/office/powerpoint/2010/main" val="34701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9DC43D-3811-E057-0400-2F6E66BE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23" y="429336"/>
            <a:ext cx="6526458" cy="732651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B1F78851-0640-02F0-F079-21F57C28A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939904"/>
              </p:ext>
            </p:extLst>
          </p:nvPr>
        </p:nvGraphicFramePr>
        <p:xfrm>
          <a:off x="1058631" y="1541053"/>
          <a:ext cx="10546220" cy="339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27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914400"/>
            <a:ext cx="3429000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Information Items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412" y="3276600"/>
            <a:ext cx="266700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22" y="901698"/>
            <a:ext cx="30480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Principal’s Report</a:t>
            </a:r>
          </a:p>
        </p:txBody>
      </p:sp>
      <p:pic>
        <p:nvPicPr>
          <p:cNvPr id="2" name="Graphic 1" descr="sketch of trophy on top of stack of books">
            <a:extLst>
              <a:ext uri="{FF2B5EF4-FFF2-40B4-BE49-F238E27FC236}">
                <a16:creationId xmlns:a16="http://schemas.microsoft.com/office/drawing/2014/main" id="{01E27CA5-A2A2-9D38-63DE-702785BB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9512" y="2971800"/>
            <a:ext cx="2552700" cy="34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455EA5B-4241-9DB3-A878-1013F44A7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3705"/>
              </p:ext>
            </p:extLst>
          </p:nvPr>
        </p:nvGraphicFramePr>
        <p:xfrm>
          <a:off x="2016351" y="381000"/>
          <a:ext cx="8125884" cy="2987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379232079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3669390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Norfolk Southern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Lighthouse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3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Earn2Give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D9 Organizations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8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Arnold, </a:t>
                      </a:r>
                      <a:r>
                        <a:rPr lang="en-US" sz="2000" dirty="0" err="1"/>
                        <a:t>Golden,Mcgregory</a:t>
                      </a:r>
                      <a:r>
                        <a:rPr lang="en-US" sz="2000" dirty="0"/>
                        <a:t> Law Firm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40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Women Ministry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Alston &amp; Byrd Law Firm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37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Morehouse School of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Atlanta Food Bank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545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959DC4F-5E5E-52A6-1882-38D35F3AD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05353"/>
              </p:ext>
            </p:extLst>
          </p:nvPr>
        </p:nvGraphicFramePr>
        <p:xfrm>
          <a:off x="2031470" y="3429000"/>
          <a:ext cx="8125884" cy="2743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3102963460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1527315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Spelman </a:t>
                      </a:r>
                      <a:r>
                        <a:rPr lang="en-US" b="0" dirty="0" err="1"/>
                        <a:t>Spelreads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8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Curriculum &amp; Associates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96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Marriott Hotels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63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17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Everybody Wins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SafeRoutes</a:t>
                      </a:r>
                      <a:r>
                        <a:rPr lang="en-US" dirty="0"/>
                        <a:t> for Schools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07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801D-161E-3811-E377-7B060AC8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6DF484-8F8F-2FEB-BA7F-CEA5A137FDB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39877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C9230EF-80D1-8639-8DD2-1C6164F2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2" y="0"/>
            <a:ext cx="28575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07CE515-4E8E-DEDB-2459-A25C529E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1" y="0"/>
            <a:ext cx="340995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2DC92DA-D3A8-41E6-C10F-D3D2EABC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02" y="2329441"/>
            <a:ext cx="236854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women posing for a picture&#10;&#10;AI-generated content may be incorrect.">
            <a:extLst>
              <a:ext uri="{FF2B5EF4-FFF2-40B4-BE49-F238E27FC236}">
                <a16:creationId xmlns:a16="http://schemas.microsoft.com/office/drawing/2014/main" id="{8A68BAA7-407C-D3F6-1CF8-5D02CE764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413" y="4274097"/>
            <a:ext cx="3987798" cy="2541174"/>
          </a:xfrm>
          <a:prstGeom prst="rect">
            <a:avLst/>
          </a:prstGeom>
        </p:spPr>
      </p:pic>
      <p:pic>
        <p:nvPicPr>
          <p:cNvPr id="7" name="Picture 6" descr="Two women holding a cup&#10;&#10;AI-generated content may be incorrect.">
            <a:extLst>
              <a:ext uri="{FF2B5EF4-FFF2-40B4-BE49-F238E27FC236}">
                <a16:creationId xmlns:a16="http://schemas.microsoft.com/office/drawing/2014/main" id="{0ACC9679-0EF9-6F78-DD13-FED7CA0BE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413" y="2313062"/>
            <a:ext cx="1607528" cy="20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A110-D84C-BF0C-45C2-B0EA9B2D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18" y="324028"/>
            <a:ext cx="8763002" cy="990600"/>
          </a:xfrm>
        </p:spPr>
        <p:txBody>
          <a:bodyPr/>
          <a:lstStyle/>
          <a:p>
            <a:r>
              <a:rPr lang="en-US" dirty="0"/>
              <a:t>Important Dates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138D6E-9816-0525-20D0-71C507A8C0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65618" y="1314628"/>
            <a:ext cx="8763002" cy="4470400"/>
          </a:xfrm>
        </p:spPr>
        <p:txBody>
          <a:bodyPr/>
          <a:lstStyle/>
          <a:p>
            <a:r>
              <a:rPr lang="en-US" dirty="0"/>
              <a:t>Spirit Week for Testing </a:t>
            </a:r>
          </a:p>
          <a:p>
            <a:r>
              <a:rPr lang="en-US" dirty="0"/>
              <a:t>10 for Win  April 25</a:t>
            </a:r>
            <a:r>
              <a:rPr lang="en-US" baseline="30000" dirty="0"/>
              <a:t>th</a:t>
            </a:r>
            <a:r>
              <a:rPr lang="en-US" dirty="0"/>
              <a:t>- May 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April 25- Pep Rally </a:t>
            </a:r>
          </a:p>
          <a:p>
            <a:r>
              <a:rPr lang="en-US" dirty="0"/>
              <a:t>GMAS Testing  April 28</a:t>
            </a:r>
            <a:r>
              <a:rPr lang="en-US" baseline="30000" dirty="0"/>
              <a:t>th</a:t>
            </a:r>
            <a:r>
              <a:rPr lang="en-US" dirty="0"/>
              <a:t>- May 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Field Day with School Nutrition and Friends May 23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3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457200"/>
            <a:ext cx="7812088" cy="152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Additional Information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9F55-287D-C3CF-11DA-35CEEF4C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133600"/>
            <a:ext cx="5562600" cy="4089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b="1" dirty="0">
                <a:solidFill>
                  <a:schemeClr val="tx2"/>
                </a:solidFill>
              </a:rPr>
              <a:t>Cluster Advisory Team Report</a:t>
            </a:r>
            <a:endParaRPr lang="en-US"/>
          </a:p>
          <a:p>
            <a:pPr marL="304165" indent="-304165"/>
            <a:r>
              <a:rPr lang="en-US" b="1" dirty="0">
                <a:solidFill>
                  <a:schemeClr val="tx2"/>
                </a:solidFill>
              </a:rPr>
              <a:t>GO Team Elections</a:t>
            </a:r>
            <a:endParaRPr lang="en-US" b="1" dirty="0">
              <a:solidFill>
                <a:schemeClr val="tx2"/>
              </a:solidFill>
              <a:cs typeface="Quire Sans"/>
            </a:endParaRPr>
          </a:p>
          <a:p>
            <a:pPr marL="730885" lvl="1" indent="-304165"/>
            <a:r>
              <a:rPr lang="en-US" dirty="0"/>
              <a:t>Find candidates at apsstrongschools.com</a:t>
            </a:r>
            <a:endParaRPr lang="en-US" dirty="0">
              <a:cs typeface="Quire Sans"/>
            </a:endParaRPr>
          </a:p>
          <a:p>
            <a:pPr marL="730885" lvl="1" indent="-304165"/>
            <a:r>
              <a:rPr lang="en-US" dirty="0"/>
              <a:t>Vote </a:t>
            </a:r>
            <a:r>
              <a:rPr lang="en-US" b="1" dirty="0"/>
              <a:t>APRIL 16-25</a:t>
            </a:r>
            <a:endParaRPr lang="en-US" b="1" dirty="0">
              <a:cs typeface="Quire Sans"/>
            </a:endParaRPr>
          </a:p>
          <a:p>
            <a:pPr marL="730885" lvl="1" indent="-304165"/>
            <a:r>
              <a:rPr lang="en-US" dirty="0"/>
              <a:t>Households are sent a unique link based upon information in Infinite Campus</a:t>
            </a:r>
            <a:endParaRPr lang="en-US" dirty="0">
              <a:cs typeface="Quire Sans"/>
            </a:endParaRPr>
          </a:p>
          <a:p>
            <a:pPr marL="730885" lvl="1" indent="-304165"/>
            <a:r>
              <a:rPr lang="en-US" dirty="0"/>
              <a:t>School Staff will be sent a link to their APS email address</a:t>
            </a:r>
            <a:endParaRPr lang="en-US" dirty="0"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6960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140" y="4191000"/>
            <a:ext cx="1959951" cy="157792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8C39E6-DC9C-0C7A-D309-34E2F0F1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1089073"/>
            <a:ext cx="4495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Announcements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645D6-B0F5-D6EE-D0A4-3AEDF72F6590}"/>
              </a:ext>
            </a:extLst>
          </p:cNvPr>
          <p:cNvSpPr txBox="1">
            <a:spLocks/>
          </p:cNvSpPr>
          <p:nvPr/>
        </p:nvSpPr>
        <p:spPr>
          <a:xfrm>
            <a:off x="6246812" y="1660573"/>
            <a:ext cx="5181600" cy="32766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</a:rPr>
              <a:t>GO Team Members</a:t>
            </a:r>
            <a:endParaRPr lang="en-US" dirty="0"/>
          </a:p>
          <a:p>
            <a:pPr marL="730885" lvl="1" indent="-30416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Complete your end of year surveys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AVAILABLE NOW!</a:t>
            </a:r>
            <a:r>
              <a:rPr lang="en-US" dirty="0">
                <a:solidFill>
                  <a:schemeClr val="bg1"/>
                </a:solidFill>
              </a:rPr>
              <a:t> Check your email for the link)</a:t>
            </a:r>
            <a:endParaRPr lang="en-US" dirty="0">
              <a:solidFill>
                <a:schemeClr val="accent1"/>
              </a:solidFill>
              <a:cs typeface="Quire Sans"/>
            </a:endParaRPr>
          </a:p>
          <a:p>
            <a:pPr marL="1157605" lvl="2" indent="-30416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Principal Feedback Survey </a:t>
            </a:r>
          </a:p>
          <a:p>
            <a:pPr marL="1157605" lvl="2" indent="-30416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GO Team Satisfaction Survey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157605" lvl="2" indent="-30416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cs typeface="Quire Sans"/>
            </a:endParaRPr>
          </a:p>
          <a:p>
            <a:pPr marL="730885" lvl="1" indent="-30416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 your required trainings </a:t>
            </a:r>
            <a:r>
              <a:rPr lang="en-US" b="1" dirty="0">
                <a:solidFill>
                  <a:schemeClr val="accent1"/>
                </a:solidFill>
              </a:rPr>
              <a:t>ASAP</a:t>
            </a:r>
            <a:endParaRPr lang="en-US" b="1" dirty="0">
              <a:solidFill>
                <a:schemeClr val="accent1"/>
              </a:solidFill>
              <a:cs typeface="Quire Sans"/>
            </a:endParaRPr>
          </a:p>
          <a:p>
            <a:pPr marL="1157605" lvl="2" indent="-30416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Contact the GO Team Office with any questions</a:t>
            </a:r>
            <a:endParaRPr lang="en-US" dirty="0">
              <a:solidFill>
                <a:schemeClr val="bg1"/>
              </a:solidFill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16824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52400"/>
            <a:ext cx="5562600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143000"/>
            <a:ext cx="7659688" cy="5156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to Order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Call; Establish Quorum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Items </a:t>
            </a:r>
            <a:r>
              <a:rPr lang="en-US" sz="1600" i="1" dirty="0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items as needed)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Agenda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Previous Minutes: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Action Item 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600" i="1" dirty="0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(if needed)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/>
                <a:ea typeface="Calibri"/>
                <a:cs typeface="Arial"/>
              </a:rPr>
              <a:t>Discussion Items</a:t>
            </a:r>
            <a:r>
              <a:rPr lang="en-US" sz="1600" b="1" dirty="0">
                <a:noFill/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US" sz="1600" i="1" dirty="0">
                <a:solidFill>
                  <a:srgbClr val="0083A9"/>
                </a:solidFill>
                <a:effectLst/>
                <a:latin typeface="Calibri"/>
                <a:ea typeface="Calibri"/>
                <a:cs typeface="Arial"/>
              </a:rPr>
              <a:t>(add items as needed)</a:t>
            </a:r>
            <a:endParaRPr lang="en-US" sz="1600" dirty="0">
              <a:noFill/>
              <a:effectLst/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2025</a:t>
            </a:r>
            <a:r>
              <a:rPr lang="en-US" sz="1600" dirty="0">
                <a:solidFill>
                  <a:schemeClr val="tx1"/>
                </a:solidFill>
                <a:effectLst/>
                <a:latin typeface="Calibri"/>
                <a:ea typeface="Calibri"/>
                <a:cs typeface="Arial"/>
              </a:rPr>
              <a:t> Spring MAPS results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 Assessment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Items </a:t>
            </a:r>
            <a:r>
              <a:rPr lang="en-US" sz="1600" i="1" dirty="0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items as needed)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</a:t>
            </a:r>
          </a:p>
          <a:p>
            <a:pPr marL="1169035" lvl="2" indent="-285750">
              <a:lnSpc>
                <a:spcPct val="107000"/>
              </a:lnSpc>
              <a:spcBef>
                <a:spcPts val="0"/>
              </a:spcBef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2024-2025 Family Engagement and/or Partnership Highlights</a:t>
            </a:r>
            <a:endParaRPr lang="en-US" sz="1600" dirty="0">
              <a:solidFill>
                <a:schemeClr val="tx1"/>
              </a:solidFill>
              <a:effectLst/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Cluster Advisory Team Report – 3/24/2025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Team Elections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Announcements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items as needed)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Comment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(if applicable)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AC736C6D-CC6C-DA4E-5C75-55CF58E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3716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990600"/>
            <a:ext cx="38861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2025 Spring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MAPS Results</a:t>
            </a: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212" y="3962400"/>
            <a:ext cx="1531180" cy="204157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1A1B89-DB1A-2123-907D-103A9D8B7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04" y="1782786"/>
            <a:ext cx="5410200" cy="2865414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Data Points to Consider</a:t>
            </a:r>
          </a:p>
          <a:p>
            <a:pPr>
              <a:lnSpc>
                <a:spcPts val="2000"/>
              </a:lnSpc>
            </a:pPr>
            <a:r>
              <a:rPr lang="en-US" b="1" dirty="0"/>
              <a:t>Spring Results</a:t>
            </a:r>
          </a:p>
          <a:p>
            <a:pPr>
              <a:lnSpc>
                <a:spcPts val="2000"/>
              </a:lnSpc>
              <a:buClr>
                <a:schemeClr val="bg1"/>
              </a:buClr>
            </a:pPr>
            <a:r>
              <a:rPr lang="en-US" b="1" dirty="0"/>
              <a:t>Fall to Spring Comparison</a:t>
            </a:r>
          </a:p>
          <a:p>
            <a:pPr lvl="1">
              <a:lnSpc>
                <a:spcPts val="2000"/>
              </a:lnSpc>
            </a:pPr>
            <a:r>
              <a:rPr lang="en-US" dirty="0"/>
              <a:t>Literacy</a:t>
            </a:r>
          </a:p>
          <a:p>
            <a:pPr lvl="1">
              <a:lnSpc>
                <a:spcPts val="2000"/>
              </a:lnSpc>
            </a:pPr>
            <a:r>
              <a:rPr lang="en-US" dirty="0"/>
              <a:t>Numeracy</a:t>
            </a:r>
          </a:p>
        </p:txBody>
      </p:sp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showing a number of different colored numbers&#10;&#10;AI-generated content may be incorrect.">
            <a:extLst>
              <a:ext uri="{FF2B5EF4-FFF2-40B4-BE49-F238E27FC236}">
                <a16:creationId xmlns:a16="http://schemas.microsoft.com/office/drawing/2014/main" id="{00E28C47-1986-60D0-47FD-5D86F12DD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12" y="1295400"/>
            <a:ext cx="9753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showing a number of data&#10;&#10;AI-generated content may be incorrect.">
            <a:extLst>
              <a:ext uri="{FF2B5EF4-FFF2-40B4-BE49-F238E27FC236}">
                <a16:creationId xmlns:a16="http://schemas.microsoft.com/office/drawing/2014/main" id="{DB39FFE0-845E-8DB2-5A57-1068A6FA965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055812" y="1219200"/>
            <a:ext cx="10133013" cy="5562600"/>
          </a:xfrm>
        </p:spPr>
      </p:pic>
    </p:spTree>
    <p:extLst>
      <p:ext uri="{BB962C8B-B14F-4D97-AF65-F5344CB8AC3E}">
        <p14:creationId xmlns:p14="http://schemas.microsoft.com/office/powerpoint/2010/main" val="35791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with colorful bars and text&#10;&#10;AI-generated content may be incorrect.">
            <a:extLst>
              <a:ext uri="{FF2B5EF4-FFF2-40B4-BE49-F238E27FC236}">
                <a16:creationId xmlns:a16="http://schemas.microsoft.com/office/drawing/2014/main" id="{66A8D7B9-254D-A1B0-BCF3-1CD18CB07F7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055812" y="1295400"/>
            <a:ext cx="10133013" cy="5562600"/>
          </a:xfrm>
        </p:spPr>
      </p:pic>
    </p:spTree>
    <p:extLst>
      <p:ext uri="{BB962C8B-B14F-4D97-AF65-F5344CB8AC3E}">
        <p14:creationId xmlns:p14="http://schemas.microsoft.com/office/powerpoint/2010/main" val="36015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data chart&#10;&#10;AI-generated content may be incorrect.">
            <a:extLst>
              <a:ext uri="{FF2B5EF4-FFF2-40B4-BE49-F238E27FC236}">
                <a16:creationId xmlns:a16="http://schemas.microsoft.com/office/drawing/2014/main" id="{D0B4598F-3BC2-3198-84B6-D182F96992E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055812" y="1219200"/>
            <a:ext cx="10058400" cy="5486400"/>
          </a:xfrm>
        </p:spPr>
      </p:pic>
    </p:spTree>
    <p:extLst>
      <p:ext uri="{BB962C8B-B14F-4D97-AF65-F5344CB8AC3E}">
        <p14:creationId xmlns:p14="http://schemas.microsoft.com/office/powerpoint/2010/main" val="26986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7113" y="3943350"/>
            <a:ext cx="1905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80326-D74B-1C77-D18B-6040AF94461A}"/>
              </a:ext>
            </a:extLst>
          </p:cNvPr>
          <p:cNvSpPr txBox="1"/>
          <p:nvPr/>
        </p:nvSpPr>
        <p:spPr>
          <a:xfrm>
            <a:off x="0" y="1219200"/>
            <a:ext cx="8990012" cy="46535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The percentage of students scoring in red on the schoolwide data comparison have decreased in both content areas.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The percentage of students scoring in developing and above on the school wide data comparison has increased.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Kindergarten data has a significant increase of 10% on the distinguished level in ELA.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Second grade has a 14% increase in distinguish in ELA.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On average the overall percentile of students has increased with the exception of 1st grade.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ELA Coaches are pushing in to assist with 3rd grade and 4th grade small groups.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Math Coach and specialists are pushing in to assist with 3rd-5th grade small groups.</a:t>
            </a:r>
            <a:endParaRPr lang="en-US" sz="1800" b="1" dirty="0"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35479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209800"/>
            <a:ext cx="7696200" cy="3505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does this data tell us?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good news is there to celebrate?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Where are growth opportunities?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cs typeface="Calibri"/>
              </a:rPr>
              <a:t>What trends do we see in the data?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5E292-90B4-154E-4F26-BFD92A73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04800"/>
            <a:ext cx="5943600" cy="13716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5"/>
                </a:solidFill>
              </a:rPr>
              <a:t>Needs Assessment:</a:t>
            </a:r>
            <a:br>
              <a:rPr lang="en-US" sz="4000" b="1" dirty="0">
                <a:solidFill>
                  <a:schemeClr val="accent5"/>
                </a:solidFill>
              </a:rPr>
            </a:br>
            <a:r>
              <a:rPr lang="en-US" sz="4000" b="1" dirty="0">
                <a:solidFill>
                  <a:schemeClr val="accent5"/>
                </a:solidFill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0392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APS 9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0083A9"/>
      </a:accent5>
      <a:accent6>
        <a:srgbClr val="A92A91"/>
      </a:accent6>
      <a:hlink>
        <a:srgbClr val="A92A91"/>
      </a:hlink>
      <a:folHlink>
        <a:srgbClr val="0083A9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8" ma:contentTypeDescription="Create a new document." ma:contentTypeScope="" ma:versionID="5def9b7c34530cdfc2a28cd92dea8556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0de27e34e40fc4c57364880390dc2f16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Barnett, Carolyn</DisplayName>
        <AccountId>14</AccountId>
        <AccountType/>
      </UserInfo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162DB83-4CEF-4021-BB73-656CCB238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9DED2-7065-407C-BB58-BE430B9CE579}">
  <ds:schemaRefs>
    <ds:schemaRef ds:uri="http://schemas.microsoft.com/office/2006/documentManagement/types"/>
    <ds:schemaRef ds:uri="http://purl.org/dc/terms/"/>
    <ds:schemaRef ds:uri="ffb952a0-74d9-4848-89d6-000c4b1b707a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7e30bb-5f32-4411-a640-0b4044b692bf"/>
    <ds:schemaRef ds:uri="http://purl.org/dc/elements/1.1/"/>
    <ds:schemaRef ds:uri="8dcae609-94e2-4108-915c-852935aa21ad"/>
    <ds:schemaRef ds:uri="e136758a-e7f7-4029-9cdc-709c7a6ff0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688</TotalTime>
  <Words>539</Words>
  <Application>Microsoft Macintosh PowerPoint</Application>
  <PresentationFormat>Custom</PresentationFormat>
  <Paragraphs>102</Paragraphs>
  <Slides>20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Arial,Sans-Serif</vt:lpstr>
      <vt:lpstr>Calibri</vt:lpstr>
      <vt:lpstr>Century Gothic</vt:lpstr>
      <vt:lpstr>Courier New</vt:lpstr>
      <vt:lpstr>Quire Sans</vt:lpstr>
      <vt:lpstr>Sagona Book</vt:lpstr>
      <vt:lpstr>Tenorite</vt:lpstr>
      <vt:lpstr>Times New Roman</vt:lpstr>
      <vt:lpstr>Wingdings</vt:lpstr>
      <vt:lpstr>Class open house presentation</vt:lpstr>
      <vt:lpstr>GO Team Meeting</vt:lpstr>
      <vt:lpstr>Agenda</vt:lpstr>
      <vt:lpstr>2025 Spring MAPS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Needs Assessment: Guiding Questions</vt:lpstr>
      <vt:lpstr>PowerPoint Presentation</vt:lpstr>
      <vt:lpstr>PowerPoint Presentation</vt:lpstr>
      <vt:lpstr>Next Steps</vt:lpstr>
      <vt:lpstr>Information Items</vt:lpstr>
      <vt:lpstr>Principal’s Report</vt:lpstr>
      <vt:lpstr>PowerPoint Presentation</vt:lpstr>
      <vt:lpstr>PowerPoint Presentation</vt:lpstr>
      <vt:lpstr>Important Dates </vt:lpstr>
      <vt:lpstr>Additional Information Items</vt:lpstr>
      <vt:lpstr>Announcements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 House</dc:title>
  <dc:creator>Jacobi, Diane</dc:creator>
  <cp:lastModifiedBy>Howard, Dorris</cp:lastModifiedBy>
  <cp:revision>34</cp:revision>
  <dcterms:created xsi:type="dcterms:W3CDTF">2023-03-21T20:20:37Z</dcterms:created>
  <dcterms:modified xsi:type="dcterms:W3CDTF">2025-05-07T03:53:01Z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</Properties>
</file>